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4.jpg" ContentType="image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8.jpg" ContentType="image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0.jpg" ContentType="image/gif"/>
  <Override PartName="/ppt/notesSlides/notesSlide10.xml" ContentType="application/vnd.openxmlformats-officedocument.presentationml.notesSlide+xml"/>
  <Override PartName="/ppt/media/image49.jpg" ContentType="image/png"/>
  <Override PartName="/ppt/media/image50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57.jpg" ContentType="image/png"/>
  <Override PartName="/ppt/notesSlides/notesSlide14.xml" ContentType="application/vnd.openxmlformats-officedocument.presentationml.notesSlide+xml"/>
  <Override PartName="/ppt/media/image58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39"/>
  </p:notesMasterIdLst>
  <p:sldIdLst>
    <p:sldId id="256" r:id="rId2"/>
    <p:sldId id="279" r:id="rId3"/>
    <p:sldId id="278" r:id="rId4"/>
    <p:sldId id="257" r:id="rId5"/>
    <p:sldId id="258" r:id="rId6"/>
    <p:sldId id="259" r:id="rId7"/>
    <p:sldId id="261" r:id="rId8"/>
    <p:sldId id="286" r:id="rId9"/>
    <p:sldId id="263" r:id="rId10"/>
    <p:sldId id="265" r:id="rId11"/>
    <p:sldId id="267" r:id="rId12"/>
    <p:sldId id="280" r:id="rId13"/>
    <p:sldId id="282" r:id="rId14"/>
    <p:sldId id="269" r:id="rId15"/>
    <p:sldId id="296" r:id="rId16"/>
    <p:sldId id="297" r:id="rId17"/>
    <p:sldId id="298" r:id="rId18"/>
    <p:sldId id="301" r:id="rId19"/>
    <p:sldId id="303" r:id="rId20"/>
    <p:sldId id="299" r:id="rId21"/>
    <p:sldId id="300" r:id="rId22"/>
    <p:sldId id="281" r:id="rId23"/>
    <p:sldId id="271" r:id="rId24"/>
    <p:sldId id="283" r:id="rId25"/>
    <p:sldId id="287" r:id="rId26"/>
    <p:sldId id="285" r:id="rId27"/>
    <p:sldId id="288" r:id="rId28"/>
    <p:sldId id="292" r:id="rId29"/>
    <p:sldId id="289" r:id="rId30"/>
    <p:sldId id="290" r:id="rId31"/>
    <p:sldId id="291" r:id="rId32"/>
    <p:sldId id="284" r:id="rId33"/>
    <p:sldId id="293" r:id="rId34"/>
    <p:sldId id="302" r:id="rId35"/>
    <p:sldId id="294" r:id="rId36"/>
    <p:sldId id="295" r:id="rId37"/>
    <p:sldId id="27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dy Hanson" initials="CH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4444" autoAdjust="0"/>
  </p:normalViewPr>
  <p:slideViewPr>
    <p:cSldViewPr snapToGrid="0">
      <p:cViewPr>
        <p:scale>
          <a:sx n="68" d="100"/>
          <a:sy n="68" d="100"/>
        </p:scale>
        <p:origin x="-82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759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5FEA5-427C-4B87-B27C-A230905B3207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8DD36-07F2-4B38-B57C-4665DB817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22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8DD36-07F2-4B38-B57C-4665DB8176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Toxic</a:t>
            </a:r>
          </a:p>
          <a:p>
            <a:r>
              <a:rPr lang="en-US" dirty="0"/>
              <a:t>Bio</a:t>
            </a:r>
            <a:r>
              <a:rPr lang="en-US" baseline="0" dirty="0"/>
              <a:t> Solvent</a:t>
            </a:r>
          </a:p>
          <a:p>
            <a:endParaRPr lang="en-US" baseline="0" dirty="0"/>
          </a:p>
          <a:p>
            <a:r>
              <a:rPr lang="en-US" baseline="0" dirty="0"/>
              <a:t>Pine sap, distilled into liquid.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DD36-07F2-4B38-B57C-4665DB8176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3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39566DC3-D0F6-41A7-B7FA-CBFE2D129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36D8C09-C8BC-43C7-8CB5-9CDF2D27C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Mauvine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20A5FF8C-0F36-4A21-842E-4C1EF25BC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Lee Valley Dyes</a:t>
            </a:r>
          </a:p>
          <a:p>
            <a:r>
              <a:rPr lang="en-US" dirty="0"/>
              <a:t>W. D. Lockwood Dyes (Tools for woodworking)</a:t>
            </a:r>
          </a:p>
          <a:p>
            <a:r>
              <a:rPr lang="en-US" dirty="0"/>
              <a:t>J.E. Moser's</a:t>
            </a:r>
          </a:p>
          <a:p>
            <a:r>
              <a:rPr lang="en-US" dirty="0"/>
              <a:t>Trans Tint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4EC99016-2B7E-4615-B659-B00749EF5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A4BBDFE7-E721-418A-BA18-5A87AF5D9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507714D1-7137-4AD1-B0A0-D49AD024B1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1957 Poly accounted for 55% of wood finishing market </a:t>
            </a:r>
          </a:p>
        </p:txBody>
      </p:sp>
    </p:spTree>
    <p:extLst>
      <p:ext uri="{BB962C8B-B14F-4D97-AF65-F5344CB8AC3E}">
        <p14:creationId xmlns:p14="http://schemas.microsoft.com/office/powerpoint/2010/main" val="3713830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Sumeria wood</a:t>
            </a:r>
          </a:p>
          <a:p>
            <a:r>
              <a:rPr lang="en-US" dirty="0"/>
              <a:t>Egyptian Paints</a:t>
            </a:r>
          </a:p>
          <a:p>
            <a:r>
              <a:rPr lang="en-US" dirty="0"/>
              <a:t>Roman Oils</a:t>
            </a:r>
          </a:p>
          <a:p>
            <a:endParaRPr lang="en-US" dirty="0"/>
          </a:p>
          <a:p>
            <a:r>
              <a:rPr lang="en-US" dirty="0"/>
              <a:t>1861 – 1m gallons/year, 1870 – 12m. 1890 – 48m, 1920 – 335m, 1940 – 810m, 1975 – 810m</a:t>
            </a:r>
          </a:p>
          <a:p>
            <a:endParaRPr lang="en-US" dirty="0"/>
          </a:p>
          <a:p>
            <a:r>
              <a:rPr lang="en-US" dirty="0"/>
              <a:t>Additives. Blacking, lead oxide/white lead – tetra ethyl lead</a:t>
            </a:r>
          </a:p>
          <a:p>
            <a:r>
              <a:rPr lang="en-US" dirty="0"/>
              <a:t>Brush, wipe, spray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8DD36-07F2-4B38-B57C-4665DB8176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8DD36-07F2-4B38-B57C-4665DB8176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8DD36-07F2-4B38-B57C-4665DB8176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26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Glossy vs beeswax matte</a:t>
            </a:r>
          </a:p>
          <a:p>
            <a:r>
              <a:rPr lang="en-US" dirty="0"/>
              <a:t>Higher melting point</a:t>
            </a:r>
          </a:p>
          <a:p>
            <a:r>
              <a:rPr lang="en-US" dirty="0"/>
              <a:t>white/ vs yellow</a:t>
            </a:r>
          </a:p>
          <a:p>
            <a:r>
              <a:rPr lang="en-US" dirty="0"/>
              <a:t>Harder to apply, but longer lasting</a:t>
            </a:r>
            <a:br>
              <a:rPr lang="en-US" dirty="0"/>
            </a:br>
            <a:r>
              <a:rPr lang="en-US" dirty="0"/>
              <a:t>Mixed in with a 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8DD36-07F2-4B38-B57C-4665DB8176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06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Modern polyurethane mixes</a:t>
            </a:r>
          </a:p>
          <a:p>
            <a:endParaRPr lang="en-US" dirty="0"/>
          </a:p>
          <a:p>
            <a:r>
              <a:rPr lang="en-US" dirty="0"/>
              <a:t>Brush, don’t wipe. </a:t>
            </a:r>
          </a:p>
          <a:p>
            <a:r>
              <a:rPr lang="en-US" dirty="0"/>
              <a:t>Can thin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8DD36-07F2-4B38-B57C-4665DB8176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43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DD36-07F2-4B38-B57C-4665DB8176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12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8DD36-07F2-4B38-B57C-4665DB8176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3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Quertannic</a:t>
            </a:r>
            <a:r>
              <a:rPr lang="en-US" dirty="0"/>
              <a:t> acid – Tannin</a:t>
            </a:r>
          </a:p>
          <a:p>
            <a:endParaRPr lang="en-US" dirty="0"/>
          </a:p>
          <a:p>
            <a:r>
              <a:rPr lang="en-US" dirty="0"/>
              <a:t>Oak, maple, spruce, larch, </a:t>
            </a:r>
            <a:r>
              <a:rPr lang="en-US" dirty="0" err="1"/>
              <a:t>mahogany,chestnut</a:t>
            </a:r>
            <a:r>
              <a:rPr lang="en-US" dirty="0"/>
              <a:t>, elm, </a:t>
            </a:r>
          </a:p>
          <a:p>
            <a:endParaRPr lang="en-US" dirty="0"/>
          </a:p>
          <a:p>
            <a:r>
              <a:rPr lang="en-US" dirty="0"/>
              <a:t>% varies.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8DD36-07F2-4B38-B57C-4665DB8176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8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23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7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45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23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59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978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129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23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5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4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84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2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25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05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0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6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01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7EF252-1010-4E9F-8EA4-8B463FB34FE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9AD01F-AF66-4637-A034-C1D8754F1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8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web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eb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eb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ebp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webp"/><Relationship Id="rId4" Type="http://schemas.openxmlformats.org/officeDocument/2006/relationships/image" Target="../media/image59.web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eb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webp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webp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web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web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8DC3E3-8407-0D5F-6EE6-0273E1C62D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Survey of Finishing Wood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0252A0-3D90-65DB-E71B-3C3F9A4E8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Common Stains, Finishers, and Sealers</a:t>
            </a:r>
            <a:br>
              <a:rPr lang="en-US" dirty="0"/>
            </a:br>
            <a:endParaRPr lang="en-US" dirty="0"/>
          </a:p>
          <a:p>
            <a:r>
              <a:rPr lang="en-US" dirty="0"/>
              <a:t>By Cody Hanson for the Olympia Woodworkers Guild</a:t>
            </a:r>
            <a:br>
              <a:rPr lang="en-US" dirty="0"/>
            </a:br>
            <a:r>
              <a:rPr lang="en-US" dirty="0"/>
              <a:t>December 2023</a:t>
            </a:r>
          </a:p>
        </p:txBody>
      </p:sp>
    </p:spTree>
    <p:extLst>
      <p:ext uri="{BB962C8B-B14F-4D97-AF65-F5344CB8AC3E}">
        <p14:creationId xmlns:p14="http://schemas.microsoft.com/office/powerpoint/2010/main" val="3716422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199" y="873369"/>
            <a:ext cx="4012443" cy="1303867"/>
          </a:xfrm>
        </p:spPr>
        <p:txBody>
          <a:bodyPr/>
          <a:lstStyle/>
          <a:p>
            <a:pPr algn="ctr"/>
            <a:r>
              <a:rPr lang="en-US" dirty="0"/>
              <a:t>Tung Oil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B8F0F7-CB76-9D02-BF70-C1B39F49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459" y="2682304"/>
            <a:ext cx="4012443" cy="363057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/>
              <a:t>Vernicia</a:t>
            </a:r>
            <a:r>
              <a:rPr lang="en-US" sz="2400" dirty="0"/>
              <a:t> </a:t>
            </a:r>
            <a:r>
              <a:rPr lang="en-US" sz="2400" dirty="0" err="1"/>
              <a:t>fordii</a:t>
            </a:r>
            <a:r>
              <a:rPr lang="en-US" sz="2400" dirty="0"/>
              <a:t>, Tung Tree</a:t>
            </a:r>
          </a:p>
          <a:p>
            <a:r>
              <a:rPr lang="en-US" sz="2400" dirty="0"/>
              <a:t>First documented 500 BC</a:t>
            </a:r>
          </a:p>
          <a:p>
            <a:r>
              <a:rPr lang="en-US" sz="2400" dirty="0"/>
              <a:t>Primarily used to seal ships </a:t>
            </a:r>
          </a:p>
          <a:p>
            <a:pPr lvl="1"/>
            <a:r>
              <a:rPr lang="en-US" sz="2000" dirty="0"/>
              <a:t>was discovered by western nations in 1642</a:t>
            </a:r>
          </a:p>
          <a:p>
            <a:pPr lvl="1"/>
            <a:r>
              <a:rPr lang="en-US" sz="2000" dirty="0"/>
              <a:t>Often mixed with Linseed Oil</a:t>
            </a:r>
          </a:p>
          <a:p>
            <a:pPr lvl="1"/>
            <a:r>
              <a:rPr lang="en-US" sz="2000" dirty="0"/>
              <a:t>Still used for boats and outdoor furniture</a:t>
            </a:r>
          </a:p>
          <a:p>
            <a:r>
              <a:rPr lang="en-US" sz="2400" dirty="0"/>
              <a:t>Modern mixes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0708E6-696A-6414-C303-AD693A5E2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785" y="2494734"/>
            <a:ext cx="3675756" cy="3675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CA7812-18DD-16C5-5418-19D1E25FA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08" y="2494734"/>
            <a:ext cx="2263519" cy="367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6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341075" cy="1303867"/>
          </a:xfrm>
        </p:spPr>
        <p:txBody>
          <a:bodyPr/>
          <a:lstStyle/>
          <a:p>
            <a:pPr algn="ctr"/>
            <a:r>
              <a:rPr lang="en-US" dirty="0"/>
              <a:t>Shellac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B8F0F7-CB76-9D02-BF70-C1B39F49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433" y="2586662"/>
            <a:ext cx="4903862" cy="3450722"/>
          </a:xfrm>
        </p:spPr>
        <p:txBody>
          <a:bodyPr>
            <a:normAutofit/>
          </a:bodyPr>
          <a:lstStyle/>
          <a:p>
            <a:r>
              <a:rPr lang="en-US" sz="2400" dirty="0"/>
              <a:t>Literally She – Lac. Wax substance produced by the female Lac beetle as it eats the Kusum tree (</a:t>
            </a:r>
            <a:r>
              <a:rPr lang="en-US" sz="2400" dirty="0" err="1"/>
              <a:t>Schleichera</a:t>
            </a:r>
            <a:r>
              <a:rPr lang="en-US" sz="2400" dirty="0"/>
              <a:t> </a:t>
            </a:r>
            <a:r>
              <a:rPr lang="en-US" sz="2400" dirty="0" err="1"/>
              <a:t>oleosa</a:t>
            </a:r>
            <a:r>
              <a:rPr lang="en-US" sz="2400" dirty="0"/>
              <a:t>)</a:t>
            </a:r>
          </a:p>
          <a:p>
            <a:r>
              <a:rPr lang="en-US" sz="2400" dirty="0"/>
              <a:t>Dissolves in alcohol</a:t>
            </a:r>
          </a:p>
          <a:p>
            <a:r>
              <a:rPr lang="en-US" sz="2400" dirty="0"/>
              <a:t>Most recently application merges with each previous application 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F5B867-079D-B367-397D-D7E773FFB7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38" y="667598"/>
            <a:ext cx="2728523" cy="1675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F503E7-7A29-C777-BA08-05555EFF6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62" y="667598"/>
            <a:ext cx="3296971" cy="552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41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173" y="794563"/>
            <a:ext cx="9601196" cy="6239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Shellac: Fine Furniture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98" y="1818744"/>
            <a:ext cx="3599193" cy="203432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8" y="1818744"/>
            <a:ext cx="2017501" cy="2034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80" y="1818744"/>
            <a:ext cx="2034326" cy="20343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95" y="1818744"/>
            <a:ext cx="3057605" cy="203432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6B8F0F7-CB76-9D02-BF70-C1B39F49469D}"/>
              </a:ext>
            </a:extLst>
          </p:cNvPr>
          <p:cNvSpPr txBox="1">
            <a:spLocks/>
          </p:cNvSpPr>
          <p:nvPr/>
        </p:nvSpPr>
        <p:spPr>
          <a:xfrm>
            <a:off x="867508" y="4202290"/>
            <a:ext cx="9911861" cy="1758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French Polish: Linen + ground pumice + shellac</a:t>
            </a:r>
            <a:endParaRPr lang="en-US" sz="2000" dirty="0"/>
          </a:p>
          <a:p>
            <a:r>
              <a:rPr lang="en-US" sz="2400" dirty="0"/>
              <a:t>Two Methods:</a:t>
            </a:r>
          </a:p>
          <a:p>
            <a:pPr lvl="1"/>
            <a:r>
              <a:rPr lang="en-US" dirty="0"/>
              <a:t>French – soak the linen + pumice in shellac, apply. Repeat 8-10 times</a:t>
            </a:r>
          </a:p>
          <a:p>
            <a:pPr lvl="1"/>
            <a:r>
              <a:rPr lang="en-US" dirty="0"/>
              <a:t>English – apply shellac, then sand with linen + pumice. Repeat 8-10 times</a:t>
            </a:r>
          </a:p>
        </p:txBody>
      </p:sp>
    </p:spTree>
    <p:extLst>
      <p:ext uri="{BB962C8B-B14F-4D97-AF65-F5344CB8AC3E}">
        <p14:creationId xmlns:p14="http://schemas.microsoft.com/office/powerpoint/2010/main" val="3264245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65" y="2483767"/>
            <a:ext cx="3293554" cy="2470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4" y="703344"/>
            <a:ext cx="2508741" cy="1676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3343"/>
            <a:ext cx="4366844" cy="987345"/>
          </a:xfrm>
        </p:spPr>
        <p:txBody>
          <a:bodyPr/>
          <a:lstStyle/>
          <a:p>
            <a:pPr algn="ctr"/>
            <a:r>
              <a:rPr lang="en-US" dirty="0"/>
              <a:t>Lacquer: Eastern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B8F0F7-CB76-9D02-BF70-C1B39F49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62" y="2545312"/>
            <a:ext cx="5081954" cy="34348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Distilled sap of the </a:t>
            </a:r>
            <a:r>
              <a:rPr lang="en-US" dirty="0" err="1"/>
              <a:t>Toxicodendron</a:t>
            </a:r>
            <a:r>
              <a:rPr lang="en-US" dirty="0"/>
              <a:t> </a:t>
            </a:r>
            <a:r>
              <a:rPr lang="en-US" dirty="0" err="1"/>
              <a:t>vernicifluum</a:t>
            </a:r>
            <a:r>
              <a:rPr lang="en-US" dirty="0"/>
              <a:t>, the Lacquer tree</a:t>
            </a:r>
          </a:p>
          <a:p>
            <a:pPr lvl="1"/>
            <a:r>
              <a:rPr lang="en-US" dirty="0"/>
              <a:t>Present in Japan 12,000 years ago</a:t>
            </a:r>
          </a:p>
          <a:p>
            <a:r>
              <a:rPr lang="en-US" dirty="0"/>
              <a:t>Multiple types</a:t>
            </a:r>
          </a:p>
          <a:p>
            <a:pPr lvl="1"/>
            <a:r>
              <a:rPr lang="en-US" dirty="0"/>
              <a:t>Unrefined is 25% water, Brown</a:t>
            </a:r>
          </a:p>
          <a:p>
            <a:pPr lvl="1"/>
            <a:r>
              <a:rPr lang="en-US" dirty="0"/>
              <a:t>In its refined state is clear</a:t>
            </a:r>
          </a:p>
          <a:p>
            <a:pPr lvl="2"/>
            <a:r>
              <a:rPr lang="en-US" dirty="0"/>
              <a:t>Japanese name changes based on the dye added to it</a:t>
            </a:r>
          </a:p>
          <a:p>
            <a:pPr lvl="2"/>
            <a:r>
              <a:rPr lang="en-US" dirty="0"/>
              <a:t>Linseed oil sometimes added for sheen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NOT JAPPANING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483767"/>
            <a:ext cx="3428999" cy="36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2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22" y="571824"/>
            <a:ext cx="4128179" cy="1303867"/>
          </a:xfrm>
        </p:spPr>
        <p:txBody>
          <a:bodyPr/>
          <a:lstStyle/>
          <a:p>
            <a:pPr algn="ctr"/>
            <a:r>
              <a:rPr lang="en-US" dirty="0"/>
              <a:t>Lacquer: Western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B8F0F7-CB76-9D02-BF70-C1B39F49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508737"/>
            <a:ext cx="4140200" cy="3668225"/>
          </a:xfrm>
        </p:spPr>
        <p:txBody>
          <a:bodyPr/>
          <a:lstStyle/>
          <a:p>
            <a:r>
              <a:rPr lang="en-US" dirty="0"/>
              <a:t>Is a Shellac based product (thus the name)</a:t>
            </a:r>
          </a:p>
          <a:p>
            <a:r>
              <a:rPr lang="en-US" dirty="0"/>
              <a:t>First appears in the 1600s</a:t>
            </a:r>
          </a:p>
          <a:p>
            <a:r>
              <a:rPr lang="en-US" dirty="0"/>
              <a:t>Resins dissolved in alcohol create color bases</a:t>
            </a:r>
          </a:p>
          <a:p>
            <a:r>
              <a:rPr lang="en-US" dirty="0"/>
              <a:t>Mix into shellac, add pine resin, add turpentine</a:t>
            </a:r>
          </a:p>
          <a:p>
            <a:r>
              <a:rPr lang="en-US" dirty="0"/>
              <a:t>Shake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796726"/>
            <a:ext cx="2236591" cy="3380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755" y="698959"/>
            <a:ext cx="2877680" cy="2158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62" y="620589"/>
            <a:ext cx="2172153" cy="2172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62" y="3010586"/>
            <a:ext cx="3695373" cy="30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25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D67BE-3978-41A9-874D-D5F43507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Varnish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5DA19A-E7EB-47BD-AD19-FEE1A17BD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3269619" cy="36972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From the Latin – Vernix, meaning “foul smelling resin’’</a:t>
            </a:r>
          </a:p>
          <a:p>
            <a:r>
              <a:rPr lang="en-US" dirty="0"/>
              <a:t>1 Part drying oil + 1 part resin + 1 part solvent</a:t>
            </a:r>
          </a:p>
          <a:p>
            <a:r>
              <a:rPr lang="en-US" dirty="0"/>
              <a:t>Most common recipe, Linseed oil, Pine Sap, Turpentine</a:t>
            </a:r>
          </a:p>
          <a:p>
            <a:r>
              <a:rPr lang="en-US" dirty="0"/>
              <a:t>In use from Ancient times to 1950s</a:t>
            </a:r>
          </a:p>
          <a:p>
            <a:r>
              <a:rPr lang="en-US" dirty="0"/>
              <a:t>Boats, clothing, floors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DAAECF-1C92-4D3D-ABD1-B1571E82C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78" y="2453804"/>
            <a:ext cx="2881604" cy="1950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D19196-6622-4A5E-82C8-623295FB2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340" y="2437684"/>
            <a:ext cx="3639921" cy="2047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F5300F-4C1D-43F9-ABE0-0777894D3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75" y="4257333"/>
            <a:ext cx="2847013" cy="189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8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8ACD312-BF9A-0461-17B5-5EF2D568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5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Naturals:</a:t>
            </a:r>
            <a:br>
              <a:rPr lang="en-US" dirty="0"/>
            </a:br>
            <a:r>
              <a:rPr lang="en-US" sz="3200" dirty="0"/>
              <a:t>Stains</a:t>
            </a:r>
          </a:p>
        </p:txBody>
      </p:sp>
    </p:spTree>
    <p:extLst>
      <p:ext uri="{BB962C8B-B14F-4D97-AF65-F5344CB8AC3E}">
        <p14:creationId xmlns:p14="http://schemas.microsoft.com/office/powerpoint/2010/main" val="263030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120AFC-CDA2-4250-85E7-14E175C19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73" y="2780730"/>
            <a:ext cx="5321939" cy="2995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D67BE-3978-41A9-874D-D5F43507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Ammonia Hydroxide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1F898A7-4DD8-4317-A13E-C0AD0CB08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60" y="2689875"/>
            <a:ext cx="2642480" cy="3317875"/>
          </a:xfr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xmlns="" id="{6F848042-A1CB-434F-935B-D6CE66CDED12}"/>
              </a:ext>
            </a:extLst>
          </p:cNvPr>
          <p:cNvSpPr txBox="1">
            <a:spLocks/>
          </p:cNvSpPr>
          <p:nvPr/>
        </p:nvSpPr>
        <p:spPr>
          <a:xfrm>
            <a:off x="1295401" y="2556932"/>
            <a:ext cx="3300045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Used for “Fuming”, not application</a:t>
            </a:r>
          </a:p>
          <a:p>
            <a:r>
              <a:rPr lang="en-US" dirty="0"/>
              <a:t>Reacts to Tannins in wood</a:t>
            </a:r>
          </a:p>
        </p:txBody>
      </p:sp>
    </p:spTree>
    <p:extLst>
      <p:ext uri="{BB962C8B-B14F-4D97-AF65-F5344CB8AC3E}">
        <p14:creationId xmlns:p14="http://schemas.microsoft.com/office/powerpoint/2010/main" val="1621903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D67BE-3978-41A9-874D-D5F43507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Sodium Hydroxide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37609B7-3C64-476E-98E6-31F806853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2676306" cy="3318936"/>
          </a:xfrm>
        </p:spPr>
        <p:txBody>
          <a:bodyPr/>
          <a:lstStyle/>
          <a:p>
            <a:r>
              <a:rPr lang="en-US" dirty="0"/>
              <a:t>Lye</a:t>
            </a:r>
          </a:p>
          <a:p>
            <a:r>
              <a:rPr lang="en-US" dirty="0"/>
              <a:t>Reacts to Tannins</a:t>
            </a:r>
          </a:p>
          <a:p>
            <a:r>
              <a:rPr lang="en-US" dirty="0"/>
              <a:t>Ages wood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DF1C0C-C9DF-4865-ABF7-2FDAEA35D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71" y="2780683"/>
            <a:ext cx="4905075" cy="2761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9260A0-EDA1-45B3-8DFC-49935E033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07" y="2780683"/>
            <a:ext cx="1989344" cy="26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77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0B2D5-AD1E-41CF-8F18-9FD17B09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Iron Acetate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D6170D-4F78-4A38-9426-C49EB1DA8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2948532" cy="3318936"/>
          </a:xfrm>
        </p:spPr>
        <p:txBody>
          <a:bodyPr/>
          <a:lstStyle/>
          <a:p>
            <a:r>
              <a:rPr lang="en-US" dirty="0"/>
              <a:t>Buff Iron</a:t>
            </a:r>
          </a:p>
          <a:p>
            <a:r>
              <a:rPr lang="en-US" dirty="0"/>
              <a:t>Reacts to Tannins</a:t>
            </a:r>
          </a:p>
          <a:p>
            <a:r>
              <a:rPr lang="en-US" dirty="0"/>
              <a:t>Rusted Iron in water, mixed to a 50:50 solution with vinegar</a:t>
            </a:r>
          </a:p>
          <a:p>
            <a:r>
              <a:rPr lang="en-US" dirty="0"/>
              <a:t>Turns Solid black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CB8E4D-F7D5-4087-B61E-171D9F18B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766" y="3227027"/>
            <a:ext cx="2434622" cy="1762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1F26C7-5E28-4D11-89B8-C563395D5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88" y="2884720"/>
            <a:ext cx="4845677" cy="27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1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D529B6-B89A-1967-3D67-48B04130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Pantheon of Finishing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6FEFC9-A1A1-1043-7E79-0D2D5828B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en-US" sz="3600" dirty="0"/>
              <a:t>Natural – Anything grown in nature, refined for use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Synthetic – Anything derived from a lab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Stains – Things that change your mediums’ color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Finishers – Things that protect the surface, but don’t seal pores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Sealers – Things that protect the surface/seal pores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Mixers – Things that thin one item or mix multiple items</a:t>
            </a:r>
          </a:p>
        </p:txBody>
      </p:sp>
    </p:spTree>
    <p:extLst>
      <p:ext uri="{BB962C8B-B14F-4D97-AF65-F5344CB8AC3E}">
        <p14:creationId xmlns:p14="http://schemas.microsoft.com/office/powerpoint/2010/main" val="495234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D67BE-3978-41A9-874D-D5F43507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Sodium Borate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C7A3A20-9672-4904-ACB0-717214BE1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3346401" cy="3318936"/>
          </a:xfrm>
        </p:spPr>
        <p:txBody>
          <a:bodyPr/>
          <a:lstStyle/>
          <a:p>
            <a:r>
              <a:rPr lang="en-US" dirty="0"/>
              <a:t>Borax</a:t>
            </a:r>
          </a:p>
          <a:p>
            <a:r>
              <a:rPr lang="en-US" dirty="0"/>
              <a:t>Prevents Mold</a:t>
            </a:r>
          </a:p>
          <a:p>
            <a:r>
              <a:rPr lang="en-US" dirty="0"/>
              <a:t>Prevents boring insects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3D39EC-318C-4270-8420-10B379ECF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79" y="3134089"/>
            <a:ext cx="3903584" cy="2924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B70A7F-94F8-4442-84DE-399A33CA6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10" y="2556931"/>
            <a:ext cx="3715209" cy="247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23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D67BE-3978-41A9-874D-D5F43507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Potassium Dichromate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ACA2F41-B816-4B6D-8792-F242C0E36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3897833" cy="3318936"/>
          </a:xfrm>
        </p:spPr>
        <p:txBody>
          <a:bodyPr/>
          <a:lstStyle/>
          <a:p>
            <a:r>
              <a:rPr lang="en-US" dirty="0"/>
              <a:t>Extremely Toxic to touch and smell. </a:t>
            </a:r>
          </a:p>
          <a:p>
            <a:r>
              <a:rPr lang="en-US" dirty="0"/>
              <a:t>Used originally for “Tanning”, leathers, wood, printing, and film. </a:t>
            </a:r>
          </a:p>
          <a:p>
            <a:r>
              <a:rPr lang="en-US" dirty="0"/>
              <a:t>Ceramics Glazing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1260A0-F095-4AF6-88D0-8C07380E5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41" y="2522746"/>
            <a:ext cx="2650446" cy="1760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F2DF60-0EC3-471F-803F-156B7BD1B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07" y="3113148"/>
            <a:ext cx="3995608" cy="2996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90C740B-2705-4399-8AFE-CC48FE10C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48" y="4282840"/>
            <a:ext cx="3106487" cy="19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8ACD312-BF9A-0461-17B5-5EF2D568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55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Naturals:</a:t>
            </a:r>
            <a:br>
              <a:rPr lang="en-US" dirty="0"/>
            </a:br>
            <a:r>
              <a:rPr lang="en-US" sz="3500" dirty="0"/>
              <a:t>Solvents</a:t>
            </a:r>
          </a:p>
        </p:txBody>
      </p:sp>
    </p:spTree>
    <p:extLst>
      <p:ext uri="{BB962C8B-B14F-4D97-AF65-F5344CB8AC3E}">
        <p14:creationId xmlns:p14="http://schemas.microsoft.com/office/powerpoint/2010/main" val="334116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44" y="879464"/>
            <a:ext cx="3229706" cy="1303867"/>
          </a:xfrm>
        </p:spPr>
        <p:txBody>
          <a:bodyPr/>
          <a:lstStyle/>
          <a:p>
            <a:pPr algn="ctr"/>
            <a:r>
              <a:rPr lang="en-US" dirty="0"/>
              <a:t>Turpentine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62" y="786184"/>
            <a:ext cx="1940176" cy="205157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90" y="786184"/>
            <a:ext cx="2723332" cy="20515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77" y="786184"/>
            <a:ext cx="2652902" cy="205157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A6B8F0F7-CB76-9D02-BF70-C1B39F49469D}"/>
              </a:ext>
            </a:extLst>
          </p:cNvPr>
          <p:cNvSpPr txBox="1">
            <a:spLocks/>
          </p:cNvSpPr>
          <p:nvPr/>
        </p:nvSpPr>
        <p:spPr>
          <a:xfrm>
            <a:off x="791305" y="2549769"/>
            <a:ext cx="2253711" cy="3627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From the Greek </a:t>
            </a:r>
            <a:r>
              <a:rPr lang="en-US" dirty="0" err="1"/>
              <a:t>Terebinthine</a:t>
            </a:r>
            <a:r>
              <a:rPr lang="en-US" dirty="0"/>
              <a:t> -  “resin”</a:t>
            </a:r>
          </a:p>
          <a:p>
            <a:r>
              <a:rPr lang="en-US" dirty="0" err="1"/>
              <a:t>Orginally</a:t>
            </a:r>
            <a:r>
              <a:rPr lang="en-US" dirty="0"/>
              <a:t> used the Terebinth tree, but moved to Pine. </a:t>
            </a:r>
          </a:p>
          <a:p>
            <a:pPr lvl="1"/>
            <a:r>
              <a:rPr lang="en-US" dirty="0"/>
              <a:t>In the US, Eastern White Pine then Western White Pine</a:t>
            </a:r>
          </a:p>
          <a:p>
            <a:pPr lvl="1"/>
            <a:endParaRPr lang="en-US" dirty="0"/>
          </a:p>
          <a:p>
            <a:r>
              <a:rPr lang="en-US" dirty="0"/>
              <a:t>Used in EVERYTHING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56" y="3514763"/>
            <a:ext cx="2662765" cy="26627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57" y="3511124"/>
            <a:ext cx="2683976" cy="26664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34" y="3511124"/>
            <a:ext cx="2666404" cy="26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1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8ACD312-BF9A-0461-17B5-5EF2D568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55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Synthetics:</a:t>
            </a:r>
            <a:br>
              <a:rPr lang="en-US" dirty="0"/>
            </a:br>
            <a:r>
              <a:rPr lang="en-US" sz="3500" dirty="0"/>
              <a:t>Solvents</a:t>
            </a:r>
          </a:p>
        </p:txBody>
      </p:sp>
    </p:spTree>
    <p:extLst>
      <p:ext uri="{BB962C8B-B14F-4D97-AF65-F5344CB8AC3E}">
        <p14:creationId xmlns:p14="http://schemas.microsoft.com/office/powerpoint/2010/main" val="4271374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44" y="879464"/>
            <a:ext cx="3692748" cy="13038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False Turpentine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A6B8F0F7-CB76-9D02-BF70-C1B39F49469D}"/>
              </a:ext>
            </a:extLst>
          </p:cNvPr>
          <p:cNvSpPr txBox="1">
            <a:spLocks/>
          </p:cNvSpPr>
          <p:nvPr/>
        </p:nvSpPr>
        <p:spPr>
          <a:xfrm>
            <a:off x="791305" y="2549769"/>
            <a:ext cx="4025000" cy="3627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Oil Solvent</a:t>
            </a:r>
          </a:p>
          <a:p>
            <a:r>
              <a:rPr lang="en-US" dirty="0"/>
              <a:t>Chemically complicated or 1 step from Diesel</a:t>
            </a:r>
          </a:p>
          <a:p>
            <a:r>
              <a:rPr lang="en-US" dirty="0"/>
              <a:t>Became known as White Spirits, Petroleum Spirits, or Mineral Spirits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C13898-CC4E-4AB3-9A05-51F1483AD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45" y="1298309"/>
            <a:ext cx="4480676" cy="44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47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8ACD312-BF9A-0461-17B5-5EF2D568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5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Synthetics:</a:t>
            </a:r>
            <a:br>
              <a:rPr lang="en-US" dirty="0"/>
            </a:br>
            <a:r>
              <a:rPr lang="en-US" sz="3500" dirty="0"/>
              <a:t>Dyes</a:t>
            </a:r>
          </a:p>
        </p:txBody>
      </p:sp>
    </p:spTree>
    <p:extLst>
      <p:ext uri="{BB962C8B-B14F-4D97-AF65-F5344CB8AC3E}">
        <p14:creationId xmlns:p14="http://schemas.microsoft.com/office/powerpoint/2010/main" val="3418945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247" y="916145"/>
            <a:ext cx="4677506" cy="1303867"/>
          </a:xfrm>
        </p:spPr>
        <p:txBody>
          <a:bodyPr/>
          <a:lstStyle/>
          <a:p>
            <a:r>
              <a:rPr lang="en-US" dirty="0"/>
              <a:t>Aniline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AEC0B3-74D3-60A9-C8F7-5017E6A3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2523"/>
            <a:ext cx="6518031" cy="3569677"/>
          </a:xfrm>
        </p:spPr>
        <p:txBody>
          <a:bodyPr>
            <a:normAutofit/>
          </a:bodyPr>
          <a:lstStyle/>
          <a:p>
            <a:r>
              <a:rPr lang="en-US" dirty="0"/>
              <a:t>William Henry Perkin</a:t>
            </a:r>
          </a:p>
          <a:p>
            <a:r>
              <a:rPr lang="en-US" dirty="0"/>
              <a:t>At age 18, 1856 made his discovery while looking for a synthetic cure to Malaria.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D4E79-2444-4E37-97BF-ADB9C2FCE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489" y="2512855"/>
            <a:ext cx="268677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10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247" y="988575"/>
            <a:ext cx="4677506" cy="1303867"/>
          </a:xfrm>
        </p:spPr>
        <p:txBody>
          <a:bodyPr/>
          <a:lstStyle/>
          <a:p>
            <a:r>
              <a:rPr lang="en-US" dirty="0"/>
              <a:t>Aniline Wood Dyes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AEC0B3-74D3-60A9-C8F7-5017E6A3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02523"/>
            <a:ext cx="2679796" cy="3569677"/>
          </a:xfrm>
        </p:spPr>
        <p:txBody>
          <a:bodyPr>
            <a:normAutofit/>
          </a:bodyPr>
          <a:lstStyle/>
          <a:p>
            <a:r>
              <a:rPr lang="en-US" dirty="0"/>
              <a:t>Generally refers to dried powder dyes requiring Oil, Water, or Alcohol to become usable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A30F41-4A1C-49B0-BFF7-23CF5D606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76" y="3457960"/>
            <a:ext cx="4104892" cy="2537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40BD5C-3197-4BA6-8BB7-00F3ABE8C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67" y="3328072"/>
            <a:ext cx="2797231" cy="27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85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087" y="883873"/>
            <a:ext cx="4677506" cy="1303867"/>
          </a:xfrm>
        </p:spPr>
        <p:txBody>
          <a:bodyPr/>
          <a:lstStyle/>
          <a:p>
            <a:pPr algn="ctr"/>
            <a:r>
              <a:rPr lang="en-US" dirty="0"/>
              <a:t>Oil Stains/Paints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AEC0B3-74D3-60A9-C8F7-5017E6A3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20" y="2490841"/>
            <a:ext cx="4420289" cy="3686594"/>
          </a:xfrm>
        </p:spPr>
        <p:txBody>
          <a:bodyPr>
            <a:noAutofit/>
          </a:bodyPr>
          <a:lstStyle/>
          <a:p>
            <a:r>
              <a:rPr lang="en-US" sz="2200" dirty="0"/>
              <a:t>Traditional Way of staining</a:t>
            </a:r>
          </a:p>
          <a:p>
            <a:r>
              <a:rPr lang="en-US" sz="2200" dirty="0"/>
              <a:t>Aniline Dye + Linseed Oil</a:t>
            </a:r>
            <a:br>
              <a:rPr lang="en-US" sz="2200" dirty="0"/>
            </a:br>
            <a:r>
              <a:rPr lang="en-US" sz="2200" dirty="0"/>
              <a:t>Usually includes dyer agents</a:t>
            </a:r>
          </a:p>
          <a:p>
            <a:r>
              <a:rPr lang="en-US" sz="2200" dirty="0"/>
              <a:t>Really only works on hardwoods</a:t>
            </a:r>
          </a:p>
          <a:p>
            <a:r>
              <a:rPr lang="en-US" sz="2200" dirty="0"/>
              <a:t>Prefers planned surfaces vs sanded</a:t>
            </a:r>
          </a:p>
          <a:p>
            <a:r>
              <a:rPr lang="en-US" sz="2200" dirty="0"/>
              <a:t>High VOC, requires near instant cleanup Mineral Spirits</a:t>
            </a:r>
          </a:p>
          <a:p>
            <a:r>
              <a:rPr lang="en-US" sz="2200" dirty="0"/>
              <a:t>Doesn’t raise the grain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C9BB57-1A2E-43FF-9C4C-B35118B73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754" y="3930497"/>
            <a:ext cx="2533040" cy="2199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C60B47-7A08-4241-B6B3-3B7121D94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408" y="596265"/>
            <a:ext cx="2652458" cy="3182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28814E-FFEF-41EE-B56C-3C4ED0C7B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32" y="855416"/>
            <a:ext cx="3298417" cy="532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6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8ACD312-BF9A-0461-17B5-5EF2D568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5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Naturals:</a:t>
            </a:r>
            <a:br>
              <a:rPr lang="en-US" dirty="0"/>
            </a:br>
            <a:r>
              <a:rPr lang="en-US" sz="3200" dirty="0"/>
              <a:t>Stains/Finishers/Sealers</a:t>
            </a:r>
          </a:p>
        </p:txBody>
      </p:sp>
    </p:spTree>
    <p:extLst>
      <p:ext uri="{BB962C8B-B14F-4D97-AF65-F5344CB8AC3E}">
        <p14:creationId xmlns:p14="http://schemas.microsoft.com/office/powerpoint/2010/main" val="3913018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247" y="899093"/>
            <a:ext cx="4677506" cy="1303867"/>
          </a:xfrm>
        </p:spPr>
        <p:txBody>
          <a:bodyPr/>
          <a:lstStyle/>
          <a:p>
            <a:pPr algn="ctr"/>
            <a:r>
              <a:rPr lang="en-US" dirty="0"/>
              <a:t>Water Stains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AEC0B3-74D3-60A9-C8F7-5017E6A3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2523"/>
            <a:ext cx="3601177" cy="36028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Modern way to stain</a:t>
            </a:r>
          </a:p>
          <a:p>
            <a:r>
              <a:rPr lang="en-US" dirty="0"/>
              <a:t>Aniline Dye + Water + Evaporating agent</a:t>
            </a:r>
          </a:p>
          <a:p>
            <a:r>
              <a:rPr lang="en-US" dirty="0"/>
              <a:t>Works on most woods</a:t>
            </a:r>
          </a:p>
          <a:p>
            <a:r>
              <a:rPr lang="en-US" dirty="0"/>
              <a:t>Low VOC, Easy clean up, wash with water</a:t>
            </a:r>
          </a:p>
          <a:p>
            <a:r>
              <a:rPr lang="en-US" dirty="0"/>
              <a:t>Prefers sanded surfaces vs planed ones</a:t>
            </a:r>
          </a:p>
          <a:p>
            <a:r>
              <a:rPr lang="en-US" dirty="0"/>
              <a:t>Raises the grain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2607C-8F4C-41E4-92A8-E747AAAD9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02523"/>
            <a:ext cx="2914281" cy="2473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400243-DDB7-489C-BDFF-FD98AACA8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06" y="3107264"/>
            <a:ext cx="2246398" cy="2722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BCC338-3137-4680-A03E-3C3788B8F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09" y="2534465"/>
            <a:ext cx="2526707" cy="329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83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247" y="800111"/>
            <a:ext cx="4677506" cy="1303867"/>
          </a:xfrm>
        </p:spPr>
        <p:txBody>
          <a:bodyPr/>
          <a:lstStyle/>
          <a:p>
            <a:pPr algn="ctr"/>
            <a:r>
              <a:rPr lang="en-US" dirty="0"/>
              <a:t>Gel Stains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AEC0B3-74D3-60A9-C8F7-5017E6A3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122" y="2609503"/>
            <a:ext cx="3545336" cy="356967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Invented 1960s</a:t>
            </a:r>
          </a:p>
          <a:p>
            <a:r>
              <a:rPr lang="en-US" dirty="0"/>
              <a:t>Aniline Dye + Linseed Oil + synthetic jelly + Urethane</a:t>
            </a:r>
          </a:p>
          <a:p>
            <a:r>
              <a:rPr lang="en-US" dirty="0"/>
              <a:t>Works on all woods, already finished surfaces, non-wood surfaces</a:t>
            </a:r>
          </a:p>
          <a:p>
            <a:r>
              <a:rPr lang="en-US" dirty="0"/>
              <a:t>Doesn’t raise the grain</a:t>
            </a:r>
          </a:p>
          <a:p>
            <a:r>
              <a:rPr lang="en-US" dirty="0"/>
              <a:t>Doesn’t blotch, can stain finished woods</a:t>
            </a:r>
          </a:p>
          <a:p>
            <a:r>
              <a:rPr lang="en-US" dirty="0"/>
              <a:t>Higher VOC than Water based, lower than traditional oil based. </a:t>
            </a:r>
          </a:p>
          <a:p>
            <a:r>
              <a:rPr lang="en-US" dirty="0"/>
              <a:t>Requires Mineral Spirits for cleaning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656178-0B67-4EC5-9BFF-61850CCE2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52" y="2548927"/>
            <a:ext cx="2565353" cy="3301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E3FF24-7FCF-4FFD-A059-9B62B6390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114" y="2488351"/>
            <a:ext cx="3422764" cy="34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93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8ACD312-BF9A-0461-17B5-5EF2D568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5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Synthetics:</a:t>
            </a:r>
            <a:br>
              <a:rPr lang="en-US" dirty="0"/>
            </a:br>
            <a:r>
              <a:rPr lang="en-US" sz="3500" dirty="0"/>
              <a:t>Finishers/Sealers</a:t>
            </a:r>
          </a:p>
        </p:txBody>
      </p:sp>
    </p:spTree>
    <p:extLst>
      <p:ext uri="{BB962C8B-B14F-4D97-AF65-F5344CB8AC3E}">
        <p14:creationId xmlns:p14="http://schemas.microsoft.com/office/powerpoint/2010/main" val="3048061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58BF3D-EF82-4E34-84BB-6E2F443C5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13" y="2818125"/>
            <a:ext cx="2962380" cy="2621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247" y="988575"/>
            <a:ext cx="4677506" cy="1303867"/>
          </a:xfrm>
        </p:spPr>
        <p:txBody>
          <a:bodyPr/>
          <a:lstStyle/>
          <a:p>
            <a:pPr algn="ctr"/>
            <a:r>
              <a:rPr lang="en-US" dirty="0"/>
              <a:t>Mineral Oil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AEC0B3-74D3-60A9-C8F7-5017E6A3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2523"/>
            <a:ext cx="1863119" cy="3569677"/>
          </a:xfrm>
        </p:spPr>
        <p:txBody>
          <a:bodyPr>
            <a:normAutofit/>
          </a:bodyPr>
          <a:lstStyle/>
          <a:p>
            <a:r>
              <a:rPr lang="en-US" dirty="0"/>
              <a:t>Liquid Paraffin or White Oil</a:t>
            </a:r>
          </a:p>
          <a:p>
            <a:r>
              <a:rPr lang="en-US" dirty="0"/>
              <a:t>Simply liquid Petroleum Jelly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C3CCE8-AAB3-494D-A5E8-411C91E14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32" y="2941202"/>
            <a:ext cx="2621121" cy="2621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522315-F239-4438-B0DA-6B7B8E55A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80" y="3033727"/>
            <a:ext cx="2436073" cy="2436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D35E45-40B8-44C9-B7FF-AF843A70F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61" y="2956981"/>
            <a:ext cx="3473789" cy="260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23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88" y="788758"/>
            <a:ext cx="3236867" cy="1357100"/>
          </a:xfrm>
        </p:spPr>
        <p:txBody>
          <a:bodyPr/>
          <a:lstStyle/>
          <a:p>
            <a:r>
              <a:rPr lang="en-US" dirty="0"/>
              <a:t>Polyurethane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AEC0B3-74D3-60A9-C8F7-5017E6A3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2523"/>
            <a:ext cx="4152609" cy="3569677"/>
          </a:xfrm>
        </p:spPr>
        <p:txBody>
          <a:bodyPr>
            <a:normAutofit/>
          </a:bodyPr>
          <a:lstStyle/>
          <a:p>
            <a:r>
              <a:rPr lang="en-US" dirty="0"/>
              <a:t> Discovered 1937 by Otto Bayer, was interrupted and resumed production in 1952</a:t>
            </a:r>
          </a:p>
          <a:p>
            <a:r>
              <a:rPr lang="en-US" dirty="0"/>
              <a:t>Isocyanate with a Polyol</a:t>
            </a:r>
          </a:p>
          <a:p>
            <a:r>
              <a:rPr lang="en-US" dirty="0"/>
              <a:t>45k metric tons 1960 -&gt; 25 million metric tons produced annually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E9B80D-FEA3-44AF-9DEB-38C2D60E4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24" y="788758"/>
            <a:ext cx="4726200" cy="162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242968-435E-4F17-80B9-457266D1F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67" y="2552098"/>
            <a:ext cx="2134837" cy="3517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515740-EDE5-425E-9CF1-E5F24BF2A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64" y="2713551"/>
            <a:ext cx="2745763" cy="319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28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825" y="935861"/>
            <a:ext cx="2961822" cy="1303867"/>
          </a:xfrm>
        </p:spPr>
        <p:txBody>
          <a:bodyPr/>
          <a:lstStyle/>
          <a:p>
            <a:pPr algn="ctr"/>
            <a:r>
              <a:rPr lang="en-US" dirty="0"/>
              <a:t>Urethane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AEC0B3-74D3-60A9-C8F7-5017E6A3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2523"/>
            <a:ext cx="3398753" cy="3569677"/>
          </a:xfrm>
        </p:spPr>
        <p:txBody>
          <a:bodyPr>
            <a:normAutofit/>
          </a:bodyPr>
          <a:lstStyle/>
          <a:p>
            <a:r>
              <a:rPr lang="en-US" dirty="0" err="1"/>
              <a:t>Polyisocyanate</a:t>
            </a:r>
            <a:r>
              <a:rPr lang="en-US" dirty="0"/>
              <a:t> + Polyol then stripping of the double Poly bond leaving a thin, strong, clear liquid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11E100-0880-4907-A2F0-87676088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82" y="709859"/>
            <a:ext cx="3378395" cy="163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A41948-A412-4FC5-A0C4-ED036F1D3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48" y="2797576"/>
            <a:ext cx="3163474" cy="3163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70F1E5-AAD5-4AD4-918B-775A9C379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53" y="2625320"/>
            <a:ext cx="3095695" cy="34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41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982" y="1001447"/>
            <a:ext cx="3590036" cy="13038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Marine Variants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AEC0B3-74D3-60A9-C8F7-5017E6A3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276" y="2602523"/>
            <a:ext cx="3078830" cy="3569677"/>
          </a:xfrm>
        </p:spPr>
        <p:txBody>
          <a:bodyPr>
            <a:normAutofit/>
          </a:bodyPr>
          <a:lstStyle/>
          <a:p>
            <a:r>
              <a:rPr lang="en-US" dirty="0"/>
              <a:t>Urethane with UV protection additives PLUS :</a:t>
            </a:r>
          </a:p>
          <a:p>
            <a:pPr lvl="1"/>
            <a:r>
              <a:rPr lang="en-US" dirty="0"/>
              <a:t>Water Based + evaporators</a:t>
            </a:r>
          </a:p>
          <a:p>
            <a:pPr lvl="1"/>
            <a:r>
              <a:rPr lang="en-US" dirty="0"/>
              <a:t>Linseed Oil Based with dryers</a:t>
            </a:r>
          </a:p>
          <a:p>
            <a:pPr lvl="1"/>
            <a:r>
              <a:rPr lang="en-US" dirty="0"/>
              <a:t>Tung Oil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B37CE1-D6C3-4756-B1C1-45BF0DEDF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05" y="3311972"/>
            <a:ext cx="2328225" cy="2860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AB2EE7-EA1B-4693-9AFA-995694A49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323" y="3587798"/>
            <a:ext cx="2584402" cy="2584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330E9B-02B4-4F12-8B27-5B2A161B8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02" y="2551172"/>
            <a:ext cx="2733426" cy="298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23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B8F0F7-CB76-9D02-BF70-C1B39F494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Thanks! </a:t>
            </a:r>
          </a:p>
          <a:p>
            <a:pPr marL="0" indent="0" algn="ctr">
              <a:buNone/>
            </a:pPr>
            <a:r>
              <a:rPr lang="en-US" sz="4000" dirty="0"/>
              <a:t>Comments/Questions?</a:t>
            </a:r>
          </a:p>
        </p:txBody>
      </p:sp>
    </p:spTree>
    <p:extLst>
      <p:ext uri="{BB962C8B-B14F-4D97-AF65-F5344CB8AC3E}">
        <p14:creationId xmlns:p14="http://schemas.microsoft.com/office/powerpoint/2010/main" val="213288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62436"/>
            <a:ext cx="9601196" cy="61954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Linseed Oil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6F9C882-AFDC-5C02-CB2B-7D0AB909B2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70" y="637337"/>
            <a:ext cx="2597123" cy="1732989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E39A204-8647-7B2D-A89E-6623ED958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5493" y="1010903"/>
            <a:ext cx="3582952" cy="1392362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Linum</a:t>
            </a:r>
            <a:r>
              <a:rPr lang="en-US" dirty="0"/>
              <a:t> </a:t>
            </a:r>
            <a:r>
              <a:rPr lang="en-US" dirty="0" err="1"/>
              <a:t>Usitatissimum</a:t>
            </a:r>
            <a:endParaRPr lang="en-US" dirty="0"/>
          </a:p>
          <a:p>
            <a:pPr algn="ctr"/>
            <a:r>
              <a:rPr lang="en-US" dirty="0"/>
              <a:t>Previously called </a:t>
            </a:r>
            <a:r>
              <a:rPr lang="en-US" dirty="0" err="1"/>
              <a:t>Linum</a:t>
            </a:r>
            <a:r>
              <a:rPr lang="en-US" dirty="0"/>
              <a:t> or Linus, now called Flax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56D6D6-C374-549B-E985-1250B069F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23" y="2620108"/>
            <a:ext cx="4556693" cy="30264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853547F-0FF6-CA99-F4CF-9DBAD8C01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82" y="2620109"/>
            <a:ext cx="4035203" cy="302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84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D88CA45-D628-2241-8F17-C0001994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757" y="600589"/>
            <a:ext cx="9601196" cy="899422"/>
          </a:xfrm>
        </p:spPr>
        <p:txBody>
          <a:bodyPr/>
          <a:lstStyle/>
          <a:p>
            <a:pPr algn="ctr"/>
            <a:r>
              <a:rPr lang="en-US" dirty="0"/>
              <a:t>Linseed Oil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498A062-0DB1-8D3A-E034-6E3EE9140A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2215"/>
            <a:ext cx="3237096" cy="431038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10B11D07-0371-5F20-BD3D-5A7D9B44A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49971" y="1679086"/>
            <a:ext cx="369276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Linseed cultivation confirmed as early as 9000 years ago (7000 BC)</a:t>
            </a:r>
          </a:p>
          <a:p>
            <a:r>
              <a:rPr lang="en-US" sz="2400" dirty="0"/>
              <a:t>First documented in Ancient Sumeria 5900 BC</a:t>
            </a:r>
          </a:p>
          <a:p>
            <a:r>
              <a:rPr lang="en-US" sz="2400" dirty="0"/>
              <a:t>Used as an additive to cereals, for sealing wood, and oiling metals.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7B5FD6-2C17-F919-F5DD-8E0B1F47F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31" y="1798805"/>
            <a:ext cx="3311769" cy="43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8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Linseed Oil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5BCE40E-E486-EFBE-19F1-E8C22A01B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24" y="2699473"/>
            <a:ext cx="4601398" cy="33178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1446D5-A63D-FB70-2782-F13FC8DBE3AF}"/>
              </a:ext>
            </a:extLst>
          </p:cNvPr>
          <p:cNvSpPr txBox="1"/>
          <p:nvPr/>
        </p:nvSpPr>
        <p:spPr>
          <a:xfrm>
            <a:off x="975992" y="2601028"/>
            <a:ext cx="46657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ingredient in paints, putty's, glazes, wood sealers, animal feed, leather treatment, iron/steel treatment, </a:t>
            </a:r>
            <a:r>
              <a:rPr lang="en-US" dirty="0" err="1"/>
              <a:t>etc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 mass production from 5900 BC – 1950s AD, nearly 8000 years.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Is a “drying” oil. Is often absorbed by substance and hardens when dried.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Adds a slight yellow taint to wood and can take weeks to feel dry to the touch. Won’t fully cure for months (if you can smell it, it’s not cured)</a:t>
            </a:r>
          </a:p>
        </p:txBody>
      </p:sp>
    </p:spTree>
    <p:extLst>
      <p:ext uri="{BB962C8B-B14F-4D97-AF65-F5344CB8AC3E}">
        <p14:creationId xmlns:p14="http://schemas.microsoft.com/office/powerpoint/2010/main" val="251087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4DBCBE80-974C-45F5-AB7B-FE53E9F1849E}"/>
              </a:ext>
            </a:extLst>
          </p:cNvPr>
          <p:cNvSpPr txBox="1">
            <a:spLocks/>
          </p:cNvSpPr>
          <p:nvPr/>
        </p:nvSpPr>
        <p:spPr>
          <a:xfrm>
            <a:off x="3288323" y="870434"/>
            <a:ext cx="6652803" cy="15097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attested use was in 2650 BC  for writing</a:t>
            </a:r>
          </a:p>
          <a:p>
            <a:r>
              <a:rPr lang="en-US" dirty="0"/>
              <a:t>Candle use first attested 2600 BC</a:t>
            </a:r>
          </a:p>
          <a:p>
            <a:r>
              <a:rPr lang="en-US" dirty="0"/>
              <a:t>First documented case of Beeswax on wood, 200 BC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71185E-D5F4-4ED7-B2B1-9E117C065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71" y="2845892"/>
            <a:ext cx="3986308" cy="2994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0E1C38-C211-45CE-8AA1-768C0C836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21" y="2794508"/>
            <a:ext cx="2992031" cy="2999530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xmlns="" id="{09A168D5-B299-453B-B5FB-62F53B4C67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33" y="2845892"/>
            <a:ext cx="2999530" cy="299953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4B986B0-F715-4E88-893C-8230A3270EAB}"/>
              </a:ext>
            </a:extLst>
          </p:cNvPr>
          <p:cNvSpPr txBox="1">
            <a:spLocks/>
          </p:cNvSpPr>
          <p:nvPr/>
        </p:nvSpPr>
        <p:spPr>
          <a:xfrm>
            <a:off x="709245" y="1012578"/>
            <a:ext cx="2579078" cy="87703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Beeswax</a:t>
            </a:r>
          </a:p>
        </p:txBody>
      </p:sp>
    </p:spTree>
    <p:extLst>
      <p:ext uri="{BB962C8B-B14F-4D97-AF65-F5344CB8AC3E}">
        <p14:creationId xmlns:p14="http://schemas.microsoft.com/office/powerpoint/2010/main" val="424101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523" y="911793"/>
            <a:ext cx="4677506" cy="1303867"/>
          </a:xfrm>
        </p:spPr>
        <p:txBody>
          <a:bodyPr/>
          <a:lstStyle/>
          <a:p>
            <a:pPr algn="ctr"/>
            <a:r>
              <a:rPr lang="en-US" dirty="0"/>
              <a:t>Danish Oil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AEC0B3-74D3-60A9-C8F7-5017E6A3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2523"/>
            <a:ext cx="6518031" cy="35696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Mix of Linseed Oil and Beeswax</a:t>
            </a:r>
          </a:p>
          <a:p>
            <a:r>
              <a:rPr lang="en-US" dirty="0"/>
              <a:t>Gets its name from “Danish” workers hired to do wood and stone work in 7</a:t>
            </a:r>
            <a:r>
              <a:rPr lang="en-US" baseline="30000" dirty="0"/>
              <a:t>th</a:t>
            </a:r>
            <a:r>
              <a:rPr lang="en-US" dirty="0"/>
              <a:t> century Europe, who readily used the mix</a:t>
            </a:r>
          </a:p>
          <a:p>
            <a:r>
              <a:rPr lang="en-US" dirty="0"/>
              <a:t>Name was revived in the 1950s by Swedish Furniture manufacturers as a marketing name for the distinctive “old world” look.</a:t>
            </a:r>
          </a:p>
          <a:p>
            <a:r>
              <a:rPr lang="en-US" dirty="0"/>
              <a:t>Traditionally 1 part wax to 3 parts oil</a:t>
            </a:r>
          </a:p>
          <a:p>
            <a:r>
              <a:rPr lang="en-US" dirty="0"/>
              <a:t>Modern mixes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A5F8E7-96FE-F346-9EF9-22DCEA4B8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40" y="766257"/>
            <a:ext cx="3977472" cy="53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28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98EB98-8EF8-B0EE-BDB8-28E36A3CA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74" y="2760375"/>
            <a:ext cx="2824525" cy="3108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3F922-70F0-2694-59E9-AE39575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5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Carnauba Wax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B8F0F7-CB76-9D02-BF70-C1B39F49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1477"/>
            <a:ext cx="4150057" cy="3425014"/>
          </a:xfrm>
        </p:spPr>
        <p:txBody>
          <a:bodyPr/>
          <a:lstStyle/>
          <a:p>
            <a:r>
              <a:rPr lang="en-US" dirty="0"/>
              <a:t>Copernicia Prunifera, Carnauba Palm</a:t>
            </a:r>
          </a:p>
          <a:p>
            <a:r>
              <a:rPr lang="en-US" dirty="0"/>
              <a:t>Native to Brazil. First used commercially as a wax in the late 1700s</a:t>
            </a:r>
          </a:p>
          <a:p>
            <a:r>
              <a:rPr lang="en-US" dirty="0"/>
              <a:t>Frequently mixed into beeswax from 1800s on to create a smoother application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65EA53-1E8B-ED25-9E12-3CC24007F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45" y="2523570"/>
            <a:ext cx="4224328" cy="36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7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112140</TotalTime>
  <Words>994</Words>
  <Application>Microsoft Office PowerPoint</Application>
  <PresentationFormat>Custom</PresentationFormat>
  <Paragraphs>193</Paragraphs>
  <Slides>37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Organic</vt:lpstr>
      <vt:lpstr>A Survey of Finishing Wood</vt:lpstr>
      <vt:lpstr>Pantheon of Finishing</vt:lpstr>
      <vt:lpstr>Naturals: Stains/Finishers/Sealers</vt:lpstr>
      <vt:lpstr>Linseed Oil</vt:lpstr>
      <vt:lpstr>Linseed Oil</vt:lpstr>
      <vt:lpstr>Linseed Oil</vt:lpstr>
      <vt:lpstr>PowerPoint Presentation</vt:lpstr>
      <vt:lpstr>Danish Oil</vt:lpstr>
      <vt:lpstr>Carnauba Wax</vt:lpstr>
      <vt:lpstr>Tung Oil</vt:lpstr>
      <vt:lpstr>Shellac</vt:lpstr>
      <vt:lpstr>Shellac: Fine Furniture</vt:lpstr>
      <vt:lpstr>Lacquer: Eastern</vt:lpstr>
      <vt:lpstr>Lacquer: Western</vt:lpstr>
      <vt:lpstr>Varnish</vt:lpstr>
      <vt:lpstr>Naturals: Stains</vt:lpstr>
      <vt:lpstr>Ammonia Hydroxide</vt:lpstr>
      <vt:lpstr>Sodium Hydroxide</vt:lpstr>
      <vt:lpstr>Iron Acetate </vt:lpstr>
      <vt:lpstr>Sodium Borate</vt:lpstr>
      <vt:lpstr>Potassium Dichromate</vt:lpstr>
      <vt:lpstr>Naturals: Solvents</vt:lpstr>
      <vt:lpstr>Turpentine</vt:lpstr>
      <vt:lpstr>Synthetics: Solvents</vt:lpstr>
      <vt:lpstr>False Turpentine</vt:lpstr>
      <vt:lpstr>Synthetics: Dyes</vt:lpstr>
      <vt:lpstr>Aniline</vt:lpstr>
      <vt:lpstr>Aniline Wood Dyes</vt:lpstr>
      <vt:lpstr>Oil Stains/Paints</vt:lpstr>
      <vt:lpstr>Water Stains</vt:lpstr>
      <vt:lpstr>Gel Stains</vt:lpstr>
      <vt:lpstr>Synthetics: Finishers/Sealers</vt:lpstr>
      <vt:lpstr>Mineral Oil </vt:lpstr>
      <vt:lpstr>Polyurethane</vt:lpstr>
      <vt:lpstr>Urethane</vt:lpstr>
      <vt:lpstr>Marine Variants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Survey of Finishing Wood</dc:title>
  <dc:creator>Cody Hanson</dc:creator>
  <cp:lastModifiedBy>Jerry</cp:lastModifiedBy>
  <cp:revision>61</cp:revision>
  <dcterms:created xsi:type="dcterms:W3CDTF">2023-08-24T06:00:02Z</dcterms:created>
  <dcterms:modified xsi:type="dcterms:W3CDTF">2023-12-26T20:06:49Z</dcterms:modified>
</cp:coreProperties>
</file>